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6" r:id="rId4"/>
    <p:sldId id="259" r:id="rId5"/>
    <p:sldId id="260" r:id="rId6"/>
    <p:sldId id="306" r:id="rId7"/>
    <p:sldId id="305" r:id="rId8"/>
    <p:sldId id="311" r:id="rId9"/>
    <p:sldId id="315" r:id="rId10"/>
    <p:sldId id="265" r:id="rId11"/>
    <p:sldId id="262" r:id="rId12"/>
    <p:sldId id="261" r:id="rId13"/>
    <p:sldId id="263" r:id="rId14"/>
    <p:sldId id="317" r:id="rId15"/>
    <p:sldId id="303" r:id="rId16"/>
    <p:sldId id="316" r:id="rId17"/>
    <p:sldId id="312" r:id="rId18"/>
    <p:sldId id="267" r:id="rId19"/>
    <p:sldId id="313" r:id="rId20"/>
    <p:sldId id="266" r:id="rId21"/>
    <p:sldId id="268" r:id="rId22"/>
    <p:sldId id="269" r:id="rId23"/>
    <p:sldId id="314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706D-0754-4EDA-8F9F-BAEF1E151A49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C954-9FBA-4739-B59B-EBAC660A46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706D-0754-4EDA-8F9F-BAEF1E151A49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C954-9FBA-4739-B59B-EBAC660A46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706D-0754-4EDA-8F9F-BAEF1E151A49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C954-9FBA-4739-B59B-EBAC660A46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7914-D6F2-4AF4-AD18-CCC8CDCDD5C2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60D4-E949-4AA4-A557-D257003AD5F9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607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7914-D6F2-4AF4-AD18-CCC8CDCDD5C2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60D4-E949-4AA4-A557-D257003AD5F9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12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7914-D6F2-4AF4-AD18-CCC8CDCDD5C2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60D4-E949-4AA4-A557-D257003AD5F9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312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7914-D6F2-4AF4-AD18-CCC8CDCDD5C2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60D4-E949-4AA4-A557-D257003AD5F9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60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7914-D6F2-4AF4-AD18-CCC8CDCDD5C2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60D4-E949-4AA4-A557-D257003AD5F9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49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7914-D6F2-4AF4-AD18-CCC8CDCDD5C2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60D4-E949-4AA4-A557-D257003AD5F9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03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7914-D6F2-4AF4-AD18-CCC8CDCDD5C2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60D4-E949-4AA4-A557-D257003AD5F9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613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7914-D6F2-4AF4-AD18-CCC8CDCDD5C2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60D4-E949-4AA4-A557-D257003AD5F9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731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706D-0754-4EDA-8F9F-BAEF1E151A49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C954-9FBA-4739-B59B-EBAC660A46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7914-D6F2-4AF4-AD18-CCC8CDCDD5C2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60D4-E949-4AA4-A557-D257003AD5F9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631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7914-D6F2-4AF4-AD18-CCC8CDCDD5C2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60D4-E949-4AA4-A557-D257003AD5F9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446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7914-D6F2-4AF4-AD18-CCC8CDCDD5C2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60D4-E949-4AA4-A557-D257003AD5F9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405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7914-D6F2-4AF4-AD18-CCC8CDCDD5C2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60D4-E949-4AA4-A557-D257003AD5F9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340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7914-D6F2-4AF4-AD18-CCC8CDCDD5C2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60D4-E949-4AA4-A557-D257003AD5F9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013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7914-D6F2-4AF4-AD18-CCC8CDCDD5C2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60D4-E949-4AA4-A557-D257003AD5F9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2911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7914-D6F2-4AF4-AD18-CCC8CDCDD5C2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60D4-E949-4AA4-A557-D257003AD5F9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47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7914-D6F2-4AF4-AD18-CCC8CDCDD5C2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60D4-E949-4AA4-A557-D257003AD5F9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973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7914-D6F2-4AF4-AD18-CCC8CDCDD5C2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60D4-E949-4AA4-A557-D257003AD5F9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695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7914-D6F2-4AF4-AD18-CCC8CDCDD5C2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60D4-E949-4AA4-A557-D257003AD5F9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232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706D-0754-4EDA-8F9F-BAEF1E151A49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C954-9FBA-4739-B59B-EBAC660A46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7914-D6F2-4AF4-AD18-CCC8CDCDD5C2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60D4-E949-4AA4-A557-D257003AD5F9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4192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7914-D6F2-4AF4-AD18-CCC8CDCDD5C2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60D4-E949-4AA4-A557-D257003AD5F9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3292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7914-D6F2-4AF4-AD18-CCC8CDCDD5C2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60D4-E949-4AA4-A557-D257003AD5F9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491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7914-D6F2-4AF4-AD18-CCC8CDCDD5C2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60D4-E949-4AA4-A557-D257003AD5F9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024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706D-0754-4EDA-8F9F-BAEF1E151A49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C954-9FBA-4739-B59B-EBAC660A46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706D-0754-4EDA-8F9F-BAEF1E151A49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C954-9FBA-4739-B59B-EBAC660A46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706D-0754-4EDA-8F9F-BAEF1E151A49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C954-9FBA-4739-B59B-EBAC660A46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706D-0754-4EDA-8F9F-BAEF1E151A49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C954-9FBA-4739-B59B-EBAC660A46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706D-0754-4EDA-8F9F-BAEF1E151A49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C954-9FBA-4739-B59B-EBAC660A46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706D-0754-4EDA-8F9F-BAEF1E151A49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DC954-9FBA-4739-B59B-EBAC660A46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59F706D-0754-4EDA-8F9F-BAEF1E151A49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06DC954-9FBA-4739-B59B-EBAC660A468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6847914-D6F2-4AF4-AD18-CCC8CDCDD5C2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16F60D4-E949-4AA4-A557-D257003AD5F9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90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6847914-D6F2-4AF4-AD18-CCC8CDCDD5C2}" type="datetimeFigureOut">
              <a:rPr lang="ru-RU" smtClean="0">
                <a:solidFill>
                  <a:srgbClr val="073E87"/>
                </a:solidFill>
              </a:rPr>
              <a:pPr/>
              <a:t>11.04.2018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16F60D4-E949-4AA4-A557-D257003AD5F9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6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2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19872" y="2996952"/>
            <a:ext cx="5637010" cy="882119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002060"/>
                </a:solidFill>
                <a:latin typeface="Century Schoolbook" pitchFamily="18" charset="0"/>
              </a:rPr>
              <a:t>А. С. Пушкин.</a:t>
            </a:r>
            <a:endParaRPr lang="ru-RU" sz="4400" b="1" i="1" dirty="0">
              <a:solidFill>
                <a:srgbClr val="002060"/>
              </a:solidFill>
              <a:latin typeface="Century Schoolbook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908720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dirty="0" smtClean="0">
                <a:solidFill>
                  <a:srgbClr val="002060"/>
                </a:solidFill>
              </a:rPr>
              <a:t>Что за прелесть эти сказки! </a:t>
            </a:r>
            <a:endParaRPr lang="ru-RU" sz="4400" dirty="0">
              <a:solidFill>
                <a:srgbClr val="002060"/>
              </a:solidFill>
            </a:endParaRPr>
          </a:p>
        </p:txBody>
      </p:sp>
      <p:pic>
        <p:nvPicPr>
          <p:cNvPr id="1028" name="Picture 4" descr="http://cvsoci.ru/wp-content/uploads/2014/01/7244112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3779520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-gostyah-u-skazki-Prihodite-v-gosti-k-nam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96336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6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СКАЗКИ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1600" y="1772816"/>
            <a:ext cx="3346704" cy="412279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200" b="1" dirty="0" smtClean="0">
                <a:solidFill>
                  <a:srgbClr val="002060"/>
                </a:solidFill>
              </a:rPr>
              <a:t>НАРОДНЫЕ</a:t>
            </a:r>
          </a:p>
          <a:p>
            <a:pPr marL="45720" indent="0" algn="ctr">
              <a:buNone/>
            </a:pP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860032" y="1772816"/>
            <a:ext cx="3346704" cy="412279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200" b="1" dirty="0" smtClean="0">
                <a:solidFill>
                  <a:srgbClr val="002060"/>
                </a:solidFill>
              </a:rPr>
              <a:t>АВТОРСКИЕ</a:t>
            </a:r>
          </a:p>
          <a:p>
            <a:pPr marL="45720" indent="0" algn="ctr">
              <a:buNone/>
            </a:pP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71684"/>
            <a:ext cx="3384376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71684"/>
            <a:ext cx="3456384" cy="3113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0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628800"/>
            <a:ext cx="7200800" cy="4608512"/>
          </a:xfrm>
        </p:spPr>
        <p:txBody>
          <a:bodyPr/>
          <a:lstStyle/>
          <a:p>
            <a:pPr marL="0" indent="0" algn="l">
              <a:buNone/>
            </a:pPr>
            <a:r>
              <a:rPr lang="ru-RU" sz="4000" i="1" dirty="0" smtClean="0">
                <a:solidFill>
                  <a:srgbClr val="FF0000"/>
                </a:solidFill>
              </a:rPr>
              <a:t>1.</a:t>
            </a:r>
            <a:r>
              <a:rPr lang="ru-RU" sz="4000" i="1" dirty="0" smtClean="0">
                <a:solidFill>
                  <a:srgbClr val="FF0000"/>
                </a:solidFill>
              </a:rPr>
              <a:t> </a:t>
            </a:r>
            <a:r>
              <a:rPr lang="ru-RU" sz="4000" i="1" dirty="0" smtClean="0">
                <a:solidFill>
                  <a:srgbClr val="FF0000"/>
                </a:solidFill>
              </a:rPr>
              <a:t>Зачин</a:t>
            </a:r>
            <a:br>
              <a:rPr lang="ru-RU" sz="4000" i="1" dirty="0" smtClean="0">
                <a:solidFill>
                  <a:srgbClr val="FF0000"/>
                </a:solidFill>
              </a:rPr>
            </a:br>
            <a:r>
              <a:rPr lang="ru-RU" sz="4000" i="1" dirty="0" smtClean="0">
                <a:solidFill>
                  <a:srgbClr val="FF0000"/>
                </a:solidFill>
              </a:rPr>
              <a:t/>
            </a:r>
            <a:br>
              <a:rPr lang="ru-RU" sz="4000" i="1" dirty="0" smtClean="0">
                <a:solidFill>
                  <a:srgbClr val="FF0000"/>
                </a:solidFill>
              </a:rPr>
            </a:br>
            <a:r>
              <a:rPr lang="ru-RU" sz="4000" i="1" dirty="0" smtClean="0">
                <a:solidFill>
                  <a:srgbClr val="FF0000"/>
                </a:solidFill>
              </a:rPr>
              <a:t>2.Основная </a:t>
            </a:r>
            <a:r>
              <a:rPr lang="ru-RU" sz="4000" i="1" dirty="0" smtClean="0">
                <a:solidFill>
                  <a:srgbClr val="FF0000"/>
                </a:solidFill>
              </a:rPr>
              <a:t>часть</a:t>
            </a:r>
            <a:br>
              <a:rPr lang="ru-RU" sz="4000" i="1" dirty="0" smtClean="0">
                <a:solidFill>
                  <a:srgbClr val="FF0000"/>
                </a:solidFill>
              </a:rPr>
            </a:br>
            <a:r>
              <a:rPr lang="ru-RU" sz="4000" i="1" dirty="0" smtClean="0">
                <a:solidFill>
                  <a:srgbClr val="FF0000"/>
                </a:solidFill>
              </a:rPr>
              <a:t/>
            </a:r>
            <a:br>
              <a:rPr lang="ru-RU" sz="4000" i="1" dirty="0" smtClean="0">
                <a:solidFill>
                  <a:srgbClr val="FF0000"/>
                </a:solidFill>
              </a:rPr>
            </a:br>
            <a:r>
              <a:rPr lang="ru-RU" sz="4000" i="1" dirty="0" smtClean="0">
                <a:solidFill>
                  <a:srgbClr val="FF0000"/>
                </a:solidFill>
              </a:rPr>
              <a:t>3. </a:t>
            </a:r>
            <a:r>
              <a:rPr lang="ru-RU" sz="4000" i="1" dirty="0" smtClean="0">
                <a:solidFill>
                  <a:srgbClr val="FF0000"/>
                </a:solidFill>
              </a:rPr>
              <a:t>Концовка</a:t>
            </a:r>
            <a:endParaRPr lang="ru-RU" sz="4000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332656"/>
            <a:ext cx="6400800" cy="100811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400" b="1" dirty="0" smtClean="0">
                <a:solidFill>
                  <a:srgbClr val="002060"/>
                </a:solidFill>
              </a:rPr>
              <a:t>Композиция сказки</a:t>
            </a:r>
            <a:endParaRPr lang="ru-RU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43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ЗАЧИН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Picture 2" descr="Сказки Пушкина. Три девицы под окном. Курки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91056"/>
            <a:ext cx="4608512" cy="526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612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4" name="AutoShape 38"/>
          <p:cNvSpPr>
            <a:spLocks noChangeArrowheads="1"/>
          </p:cNvSpPr>
          <p:nvPr/>
        </p:nvSpPr>
        <p:spPr bwMode="auto">
          <a:xfrm rot="510243">
            <a:off x="465138" y="1665288"/>
            <a:ext cx="2663825" cy="1504950"/>
          </a:xfrm>
          <a:prstGeom prst="cloudCallout">
            <a:avLst>
              <a:gd name="adj1" fmla="val -16060"/>
              <a:gd name="adj2" fmla="val 20745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76" name="AutoShape 40"/>
          <p:cNvSpPr>
            <a:spLocks noChangeArrowheads="1"/>
          </p:cNvSpPr>
          <p:nvPr/>
        </p:nvSpPr>
        <p:spPr bwMode="auto">
          <a:xfrm rot="510243">
            <a:off x="2263775" y="4487863"/>
            <a:ext cx="3024188" cy="1612900"/>
          </a:xfrm>
          <a:prstGeom prst="cloudCallout">
            <a:avLst>
              <a:gd name="adj1" fmla="val -91597"/>
              <a:gd name="adj2" fmla="val 44644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49" name="AutoShape 13"/>
          <p:cNvSpPr>
            <a:spLocks noChangeArrowheads="1"/>
          </p:cNvSpPr>
          <p:nvPr/>
        </p:nvSpPr>
        <p:spPr bwMode="auto">
          <a:xfrm>
            <a:off x="9728200" y="260350"/>
            <a:ext cx="2951162" cy="1873250"/>
          </a:xfrm>
          <a:prstGeom prst="cloudCallout">
            <a:avLst>
              <a:gd name="adj1" fmla="val -51722"/>
              <a:gd name="adj2" fmla="val 28981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14358" name="Picture 22" descr="j04339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0"/>
            <a:ext cx="1008062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9" name="Picture 23" descr="j04339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981075"/>
            <a:ext cx="1008063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0" name="Picture 24" descr="j04339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060575"/>
            <a:ext cx="1008062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1" name="Picture 25" descr="j04339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997200"/>
            <a:ext cx="1008062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2" name="Picture 26" descr="j04339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60800"/>
            <a:ext cx="1008063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3" name="Picture 27" descr="j04339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797425"/>
            <a:ext cx="1008063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4" name="Picture 28" descr="j04339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49938"/>
            <a:ext cx="1008062" cy="10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5" name="Picture 29" descr="j04339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59607">
            <a:off x="8135938" y="5849938"/>
            <a:ext cx="1008062" cy="10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6" name="Picture 30" descr="j04339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49210">
            <a:off x="6732588" y="4941888"/>
            <a:ext cx="1008062" cy="10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7" name="Picture 31" descr="j04339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5796">
            <a:off x="5364162" y="3860801"/>
            <a:ext cx="1008063" cy="10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8" name="Picture 32" descr="j04339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61115">
            <a:off x="4284662" y="2924176"/>
            <a:ext cx="1008063" cy="10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69" name="Picture 33" descr="j04339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81524">
            <a:off x="2916237" y="2060576"/>
            <a:ext cx="1008063" cy="10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70" name="Picture 34" descr="j04339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6024">
            <a:off x="1619251" y="1125537"/>
            <a:ext cx="1008062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71" name="Picture 35" descr="j04339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25289">
            <a:off x="323851" y="188912"/>
            <a:ext cx="1008062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72" name="AutoShape 36"/>
          <p:cNvSpPr>
            <a:spLocks noChangeArrowheads="1"/>
          </p:cNvSpPr>
          <p:nvPr/>
        </p:nvSpPr>
        <p:spPr bwMode="auto">
          <a:xfrm>
            <a:off x="-2700338" y="4149725"/>
            <a:ext cx="2374900" cy="1800225"/>
          </a:xfrm>
          <a:prstGeom prst="cloudCallout">
            <a:avLst>
              <a:gd name="adj1" fmla="val -67648"/>
              <a:gd name="adj2" fmla="val 31833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75" name="AutoShape 39"/>
          <p:cNvSpPr>
            <a:spLocks noChangeArrowheads="1"/>
          </p:cNvSpPr>
          <p:nvPr/>
        </p:nvSpPr>
        <p:spPr bwMode="auto">
          <a:xfrm rot="510243">
            <a:off x="3630613" y="230188"/>
            <a:ext cx="2736850" cy="1504950"/>
          </a:xfrm>
          <a:prstGeom prst="cloudCallout">
            <a:avLst>
              <a:gd name="adj1" fmla="val -103481"/>
              <a:gd name="adj2" fmla="val -1704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77" name="AutoShape 41"/>
          <p:cNvSpPr>
            <a:spLocks noChangeArrowheads="1"/>
          </p:cNvSpPr>
          <p:nvPr/>
        </p:nvSpPr>
        <p:spPr bwMode="auto">
          <a:xfrm rot="510243">
            <a:off x="5797550" y="2738438"/>
            <a:ext cx="2376488" cy="1144587"/>
          </a:xfrm>
          <a:prstGeom prst="cloudCallout">
            <a:avLst>
              <a:gd name="adj1" fmla="val -127273"/>
              <a:gd name="adj2" fmla="val 42097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50" name="Oval 14"/>
          <p:cNvSpPr>
            <a:spLocks noChangeArrowheads="1"/>
          </p:cNvSpPr>
          <p:nvPr/>
        </p:nvSpPr>
        <p:spPr bwMode="auto">
          <a:xfrm>
            <a:off x="6804025" y="476250"/>
            <a:ext cx="1657350" cy="16557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51" name="Oval 15"/>
          <p:cNvSpPr>
            <a:spLocks noChangeArrowheads="1"/>
          </p:cNvSpPr>
          <p:nvPr/>
        </p:nvSpPr>
        <p:spPr bwMode="auto">
          <a:xfrm>
            <a:off x="3779838" y="2420938"/>
            <a:ext cx="1728787" cy="17272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384" name="AutoShape 48"/>
          <p:cNvSpPr>
            <a:spLocks noChangeArrowheads="1"/>
          </p:cNvSpPr>
          <p:nvPr/>
        </p:nvSpPr>
        <p:spPr bwMode="auto">
          <a:xfrm>
            <a:off x="2700338" y="2205038"/>
            <a:ext cx="4764087" cy="2876550"/>
          </a:xfrm>
          <a:prstGeom prst="cloudCallout">
            <a:avLst>
              <a:gd name="adj1" fmla="val -95833"/>
              <a:gd name="adj2" fmla="val 23255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14383" name="Picture 47" descr="ёж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3351">
            <a:off x="3492500" y="2781299"/>
            <a:ext cx="1341438" cy="169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85" name="Picture 49" descr="мед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349500"/>
            <a:ext cx="1955800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86" name="обл617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обл.wav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38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93" name="Picture 57" descr="2493def5ff6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20"/>
          <a:stretch>
            <a:fillRect/>
          </a:stretch>
        </p:blipFill>
        <p:spPr bwMode="auto">
          <a:xfrm rot="-1167255">
            <a:off x="1747838" y="2579688"/>
            <a:ext cx="2162175" cy="295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94" name="Picture 58" descr="2493def5ff6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2"/>
          <a:stretch>
            <a:fillRect/>
          </a:stretch>
        </p:blipFill>
        <p:spPr bwMode="auto">
          <a:xfrm rot="-1167255">
            <a:off x="3135313" y="4232275"/>
            <a:ext cx="1644650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95" name="Picture 59" descr="2493def5ff6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43"/>
          <a:stretch>
            <a:fillRect/>
          </a:stretch>
        </p:blipFill>
        <p:spPr bwMode="auto">
          <a:xfrm rot="1368888" flipH="1">
            <a:off x="4059238" y="4233863"/>
            <a:ext cx="1714500" cy="230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96" name="Picture 60" descr="2493def5ff6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0"/>
          <a:stretch>
            <a:fillRect/>
          </a:stretch>
        </p:blipFill>
        <p:spPr bwMode="auto">
          <a:xfrm rot="1491115">
            <a:off x="6048375" y="2660650"/>
            <a:ext cx="2476500" cy="345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97" name="Picture 61" descr="2493def5ff6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7"/>
          <a:stretch>
            <a:fillRect/>
          </a:stretch>
        </p:blipFill>
        <p:spPr bwMode="auto">
          <a:xfrm rot="538294">
            <a:off x="5662613" y="4437063"/>
            <a:ext cx="1265237" cy="187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98" name="Picture 62" descr="2493def5ff6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56815">
            <a:off x="6729413" y="4669735"/>
            <a:ext cx="1265237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Сказки Пушкина. Так велел-де царь Салтан... Куркин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" y="-1"/>
            <a:ext cx="4499013" cy="677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kaz-pushkina.ru/ill/ku_34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212" y="11492"/>
            <a:ext cx="4706192" cy="676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56730" y="89030"/>
            <a:ext cx="4847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</a:rPr>
              <a:t>  основная       часть</a:t>
            </a:r>
            <a:endParaRPr lang="ru-RU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71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4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4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4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22" presetID="7" presetClass="path" presetSubtype="0" repeatCount="300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5E-6 0.54537 L -0.63369 0.54537 L -0.63369 -3.7037E-6 L 5E-6 -3.7037E-6 Z " pathEditMode="relative" rAng="5400000" ptsTypes="FFFFF">
                                      <p:cBhvr>
                                        <p:cTn id="123" dur="2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84" y="2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12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129" presetID="35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136" presetID="4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239 0.33587 L -0.17396 -0.06227 C -0.11093 -0.15186 -0.01701 -0.19954 0.08056 -0.19954 C 0.19236 -0.19954 0.28177 -0.15186 0.34479 -0.06227 L 0.64584 0.33587 " pathEditMode="relative" rAng="0" ptsTypes="FffFF">
                                      <p:cBhvr>
                                        <p:cTn id="137" dur="3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3" y="-2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0" fill="hold"/>
                                        <p:tgtEl>
                                          <p:spTgt spid="14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0" fill="hold"/>
                                        <p:tgtEl>
                                          <p:spTgt spid="14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49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9 -0.02871 L 0.13264 -0.01667 C 0.15799 -0.01482 0.18681 0.00162 0.21215 0.02778 C 0.2408 0.05741 0.25886 0.08935 0.26615 0.12153 L 0.30417 0.26898 " pathEditMode="relative" rAng="2270933" ptsTypes="FffFF">
                                      <p:cBhvr>
                                        <p:cTn id="150" dur="2000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31" y="1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52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49 0.01065 L -0.03125 0.15347 C -0.04149 0.18333 -0.06441 0.2169 -0.09184 0.24305 C -0.12326 0.27338 -0.15243 0.28842 -0.17812 0.2919 L -0.29635 0.31088 " pathEditMode="relative" rAng="8679121" ptsTypes="FffFF">
                                      <p:cBhvr>
                                        <p:cTn id="153" dur="2000" fill="hold"/>
                                        <p:tgtEl>
                                          <p:spTgt spid="14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94" y="1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55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8 0.01343 L -0.09878 -0.025 C -0.11875 -0.03264 -0.14028 -0.05324 -0.15885 -0.08078 C -0.18003 -0.11203 -0.19184 -0.1412 -0.19566 -0.16898 L -0.21319 -0.29629 " pathEditMode="relative" rAng="2888534" ptsTypes="FffFF">
                                      <p:cBhvr>
                                        <p:cTn id="156" dur="2000" fill="hold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9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58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6296E-6 L 0.04566 -0.1199 C 0.05521 -0.14652 0.07482 -0.17268 0.09896 -0.19236 C 0.12639 -0.21481 0.15191 -0.22546 0.17361 -0.22477 L 0.27448 -0.22662 " pathEditMode="relative" rAng="-1901190" ptsTypes="FffFF">
                                      <p:cBhvr>
                                        <p:cTn id="159" dur="2000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61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2000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2000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66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1000"/>
                                        <p:tgtEl>
                                          <p:spTgt spid="14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000"/>
                                        <p:tgtEl>
                                          <p:spTgt spid="14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71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3000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3000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176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3000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3000"/>
                                        <p:tgtEl>
                                          <p:spTgt spid="14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4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4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4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19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1000" fill="hold"/>
                                        <p:tgtEl>
                                          <p:spTgt spid="14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1000" fill="hold"/>
                                        <p:tgtEl>
                                          <p:spTgt spid="14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1000" fill="hold"/>
                                        <p:tgtEl>
                                          <p:spTgt spid="14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1000" fill="hold"/>
                                        <p:tgtEl>
                                          <p:spTgt spid="14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1000" fill="hold"/>
                                        <p:tgtEl>
                                          <p:spTgt spid="14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000" fill="hold"/>
                                        <p:tgtEl>
                                          <p:spTgt spid="14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20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14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14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21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4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4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86"/>
                </p:tgtEl>
              </p:cMediaNode>
            </p:audio>
          </p:childTnLst>
        </p:cTn>
      </p:par>
    </p:tnLst>
    <p:bldLst>
      <p:bldP spid="14374" grpId="0" animBg="1"/>
      <p:bldP spid="14374" grpId="1" animBg="1"/>
      <p:bldP spid="14376" grpId="0" animBg="1"/>
      <p:bldP spid="14376" grpId="1" animBg="1"/>
      <p:bldP spid="14349" grpId="0" animBg="1"/>
      <p:bldP spid="14372" grpId="0" animBg="1"/>
      <p:bldP spid="14375" grpId="0" animBg="1"/>
      <p:bldP spid="14375" grpId="1" animBg="1"/>
      <p:bldP spid="14377" grpId="0" animBg="1"/>
      <p:bldP spid="14377" grpId="1" animBg="1"/>
      <p:bldP spid="14350" grpId="0" animBg="1"/>
      <p:bldP spid="14350" grpId="1" animBg="1"/>
      <p:bldP spid="14350" grpId="2" animBg="1"/>
      <p:bldP spid="14351" grpId="0" animBg="1"/>
      <p:bldP spid="14351" grpId="1" animBg="1"/>
      <p:bldP spid="1438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Концовка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 descr="Сказки Пушкина. Едет батюшка сюда... Куркин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68760"/>
            <a:ext cx="4968552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336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692697"/>
            <a:ext cx="698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Сейчас я предлагаю вам разгадать ребус, который вы видите на доске.</a:t>
            </a:r>
          </a:p>
        </p:txBody>
      </p:sp>
      <p:pic>
        <p:nvPicPr>
          <p:cNvPr id="3" name="Рисунок 1" descr="https://arhivurokov.ru/multiurok/9/8/c/98c625ee2ad052c90c739f598260c5a5ce393961/urok-litieraturnogho-chtieniia-boltlivaia-baba_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2856"/>
            <a:ext cx="208823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s://arhivurokov.ru/multiurok/9/8/c/98c625ee2ad052c90c739f598260c5a5ce393961/urok-litieraturnogho-chtieniia-boltlivaia-baba_2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61431"/>
            <a:ext cx="1944216" cy="155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arhivurokov.ru/multiurok/9/8/c/98c625ee2ad052c90c739f598260c5a5ce393961/urok-litieraturnogho-chtieniia-boltlivaia-baba_3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61431"/>
            <a:ext cx="1584176" cy="155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arhivurokov.ru/multiurok/9/8/c/98c625ee2ad052c90c739f598260c5a5ce393961/urok-litieraturnogho-chtieniia-boltlivaia-baba_4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276872"/>
            <a:ext cx="1800200" cy="1440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1445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908720"/>
            <a:ext cx="8424936" cy="331236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4400" b="1" dirty="0" smtClean="0">
                <a:solidFill>
                  <a:srgbClr val="002060"/>
                </a:solidFill>
              </a:rPr>
              <a:t>Болтливая баба</a:t>
            </a:r>
          </a:p>
          <a:p>
            <a:pPr marL="45720" indent="0" algn="ctr">
              <a:buNone/>
            </a:pPr>
            <a:endParaRPr lang="ru-RU" sz="4400" b="1" dirty="0" smtClean="0">
              <a:solidFill>
                <a:srgbClr val="002060"/>
              </a:solidFill>
            </a:endParaRPr>
          </a:p>
          <a:p>
            <a:pPr marL="45720" indent="0" algn="ctr">
              <a:buNone/>
            </a:pPr>
            <a:r>
              <a:rPr lang="ru-RU" sz="4400" b="1" dirty="0" smtClean="0">
                <a:solidFill>
                  <a:srgbClr val="002060"/>
                </a:solidFill>
              </a:rPr>
              <a:t>(Русская народная сказка)</a:t>
            </a:r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4" name="Umnye-skazki-Boltlivaya-baba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740352" y="5661248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60501" r="73625" b="27950"/>
          <a:stretch/>
        </p:blipFill>
        <p:spPr>
          <a:xfrm>
            <a:off x="458995" y="3914537"/>
            <a:ext cx="1656184" cy="7920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31100" r="82286" b="57350"/>
          <a:stretch/>
        </p:blipFill>
        <p:spPr>
          <a:xfrm>
            <a:off x="2087724" y="3898084"/>
            <a:ext cx="792088" cy="7920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31100" r="82286" b="57350"/>
          <a:stretch/>
        </p:blipFill>
        <p:spPr>
          <a:xfrm>
            <a:off x="2889919" y="3898084"/>
            <a:ext cx="792088" cy="7920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75199" r="73625" b="13251"/>
          <a:stretch/>
        </p:blipFill>
        <p:spPr>
          <a:xfrm>
            <a:off x="3692115" y="3898084"/>
            <a:ext cx="1584176" cy="7920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60501" r="73625" b="27950"/>
          <a:stretch/>
        </p:blipFill>
        <p:spPr>
          <a:xfrm>
            <a:off x="5209456" y="3914538"/>
            <a:ext cx="1656184" cy="7920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75199" r="73625" b="13251"/>
          <a:stretch/>
        </p:blipFill>
        <p:spPr>
          <a:xfrm>
            <a:off x="6834944" y="3922765"/>
            <a:ext cx="1584176" cy="7920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60501" r="73625" b="27950"/>
          <a:stretch/>
        </p:blipFill>
        <p:spPr>
          <a:xfrm>
            <a:off x="2987824" y="5194392"/>
            <a:ext cx="1656184" cy="7920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60501" r="73625" b="27950"/>
          <a:stretch/>
        </p:blipFill>
        <p:spPr>
          <a:xfrm>
            <a:off x="4602696" y="5194392"/>
            <a:ext cx="1434852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4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260648"/>
            <a:ext cx="2917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Словарная работа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836712"/>
            <a:ext cx="8064896" cy="5720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Страсть какая болтливая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очень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болтливая;</a:t>
            </a:r>
            <a:endParaRPr lang="ru-RU" sz="2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волчья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яма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–яма для поимки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волка;</a:t>
            </a:r>
            <a:endParaRPr lang="ru-RU" sz="2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вохчешь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издавать короткие прерывистые повторяющие звуки ( о курах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sz="2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черти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в народных поверьях – злой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дух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ru-RU" sz="2800" b="1" dirty="0" smtClean="0"/>
              <a:t>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не</a:t>
            </a:r>
            <a:r>
              <a:rPr lang="ru-RU" sz="2800" b="1" dirty="0" smtClean="0"/>
              <a:t> </a:t>
            </a:r>
            <a:r>
              <a:rPr lang="ru-RU" sz="2800" b="1" dirty="0">
                <a:solidFill>
                  <a:srgbClr val="FF0000"/>
                </a:solidFill>
              </a:rPr>
              <a:t>все дома </a:t>
            </a:r>
            <a:r>
              <a:rPr lang="ru-RU" sz="2800" b="1" dirty="0"/>
              <a:t>–  глупый </a:t>
            </a:r>
            <a:r>
              <a:rPr lang="ru-RU" sz="2800" b="1" dirty="0" smtClean="0"/>
              <a:t>человек;</a:t>
            </a:r>
            <a:endParaRPr lang="ru-RU" sz="2800" b="1" dirty="0"/>
          </a:p>
          <a:p>
            <a:r>
              <a:rPr lang="ru-RU" sz="2800" b="1" dirty="0">
                <a:solidFill>
                  <a:srgbClr val="FF0000"/>
                </a:solidFill>
              </a:rPr>
              <a:t>п</a:t>
            </a:r>
            <a:r>
              <a:rPr lang="ru-RU" sz="2800" b="1" dirty="0" smtClean="0">
                <a:solidFill>
                  <a:srgbClr val="FF0000"/>
                </a:solidFill>
              </a:rPr>
              <a:t>омещик</a:t>
            </a:r>
            <a:r>
              <a:rPr lang="ru-RU" sz="2800" b="1" dirty="0" smtClean="0"/>
              <a:t> </a:t>
            </a:r>
            <a:r>
              <a:rPr lang="ru-RU" sz="2800" b="1" dirty="0"/>
              <a:t>– дворянин землевладелец, владеющий  </a:t>
            </a:r>
            <a:r>
              <a:rPr lang="ru-RU" sz="2800" b="1" dirty="0" smtClean="0"/>
              <a:t>поместьем;</a:t>
            </a:r>
            <a:endParaRPr lang="ru-RU" sz="2800" b="1" dirty="0"/>
          </a:p>
          <a:p>
            <a:r>
              <a:rPr lang="ru-RU" sz="2800" b="1" dirty="0"/>
              <a:t> </a:t>
            </a:r>
            <a:r>
              <a:rPr lang="ru-RU" sz="2800" b="1" dirty="0" smtClean="0">
                <a:solidFill>
                  <a:srgbClr val="FF0000"/>
                </a:solidFill>
              </a:rPr>
              <a:t>ноша</a:t>
            </a:r>
            <a:r>
              <a:rPr lang="ru-RU" sz="2800" b="1" dirty="0" smtClean="0"/>
              <a:t> </a:t>
            </a:r>
            <a:r>
              <a:rPr lang="ru-RU" sz="2800" b="1" dirty="0"/>
              <a:t>- груз, который переносят на </a:t>
            </a:r>
            <a:r>
              <a:rPr lang="ru-RU" sz="2800" b="1" dirty="0" smtClean="0"/>
              <a:t>себе;</a:t>
            </a:r>
            <a:endParaRPr lang="ru-RU" sz="2800" b="1" dirty="0"/>
          </a:p>
          <a:p>
            <a:r>
              <a:rPr lang="ru-RU" sz="2800" b="1" dirty="0"/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котомка </a:t>
            </a:r>
            <a:r>
              <a:rPr lang="ru-RU" sz="2800" b="1" dirty="0"/>
              <a:t>- сумка, которую носят за </a:t>
            </a:r>
            <a:r>
              <a:rPr lang="ru-RU" sz="2800" b="1" dirty="0" smtClean="0"/>
              <a:t>плечами</a:t>
            </a:r>
            <a:r>
              <a:rPr lang="ru-RU" sz="2800" b="1" dirty="0"/>
              <a:t>;</a:t>
            </a:r>
            <a:r>
              <a:rPr lang="ru-RU" sz="2800" b="1" dirty="0" smtClean="0"/>
              <a:t> </a:t>
            </a:r>
            <a:endParaRPr lang="en-US" sz="2800" b="1" dirty="0" smtClean="0"/>
          </a:p>
          <a:p>
            <a:r>
              <a:rPr lang="ru-RU" sz="2800" b="1" dirty="0" smtClean="0"/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утоить</a:t>
            </a:r>
            <a:r>
              <a:rPr lang="ru-RU" sz="2800" b="1" dirty="0"/>
              <a:t> </a:t>
            </a:r>
            <a:r>
              <a:rPr lang="ru-RU" sz="2800" b="1" dirty="0" smtClean="0"/>
              <a:t>-не </a:t>
            </a:r>
            <a:r>
              <a:rPr lang="ru-RU" sz="2800" b="1" dirty="0"/>
              <a:t>сказать, придержать, </a:t>
            </a:r>
            <a:r>
              <a:rPr lang="ru-RU" sz="2800" b="1" dirty="0" smtClean="0"/>
              <a:t>промолчать.</a:t>
            </a:r>
            <a:endParaRPr lang="ru-RU" sz="2800" b="1" dirty="0"/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918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Renton\AppData\Local\Temp\Rar$DIa0.088\p_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47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Renton\AppData\Local\Temp\Rar$DIa0.835\p_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38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481137"/>
            <a:ext cx="4762500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0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Renton\AppData\Local\Temp\Rar$DIa0.252\p_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15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5040560" cy="6591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Историческая справка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Крепостное право. Оно состояло в том, что помещик отнимал у крестьян их наделы и личное хозяйство и превращал их в настоящих с\х рабов, чтобы работали на него постоянно и получали только скудный паёк из господских запасов. Он имел право их продать, выслать  в Сибирь и не только, мог еще выслать на каторжные работы, а крестьянин не мог подать на помещика жалобу. Крепостное право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было отменено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1861 году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Renton\AppData\Local\Temp\Rar$DIa0.993\p_00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6" b="14300"/>
          <a:stretch/>
        </p:blipFill>
        <p:spPr bwMode="auto">
          <a:xfrm>
            <a:off x="4932040" y="319720"/>
            <a:ext cx="4032448" cy="596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634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Renton\AppData\Local\Temp\Rar$DIa0.968\p_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50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Renton\AppData\Local\Temp\Rar$DIa0.214\p_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97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Renton\AppData\Local\Temp\Rar$DIa0.842\p_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03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Renton\AppData\Local\Temp\Rar$DIa0.215\p_0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98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Renton\AppData\Local\Temp\Rar$DIa0.987\p_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26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Renton\AppData\Local\Temp\Rar$DIa0.424\p_0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31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C:\Users\Renton\AppData\Local\Temp\Rar$DIa0.177\p_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63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C:\Users\Renton\AppData\Local\Temp\Rar$DIa0.235\p_0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30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Лесенка успеха.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2915816" y="1700808"/>
            <a:ext cx="5551528" cy="4425672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От   о  отлично</a:t>
            </a:r>
          </a:p>
          <a:p>
            <a:r>
              <a:rPr lang="ru-RU" dirty="0"/>
              <a:t> </a:t>
            </a:r>
            <a:r>
              <a:rPr lang="ru-RU" dirty="0" smtClean="0"/>
              <a:t>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хорошо</a:t>
            </a:r>
          </a:p>
          <a:p>
            <a:endParaRPr lang="ru-RU" dirty="0"/>
          </a:p>
          <a:p>
            <a:r>
              <a:rPr lang="ru-RU" dirty="0" smtClean="0"/>
              <a:t>               удовлетворительно</a:t>
            </a:r>
          </a:p>
        </p:txBody>
      </p:sp>
      <p:pic>
        <p:nvPicPr>
          <p:cNvPr id="5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76872"/>
            <a:ext cx="3771323" cy="2880320"/>
          </a:xfrm>
        </p:spPr>
      </p:pic>
    </p:spTree>
    <p:extLst>
      <p:ext uri="{BB962C8B-B14F-4D97-AF65-F5344CB8AC3E}">
        <p14:creationId xmlns:p14="http://schemas.microsoft.com/office/powerpoint/2010/main" val="114463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C:\Users\Renton\AppData\Local\Temp\Rar$DIa0.087\p_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35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C:\Users\Renton\AppData\Local\Temp\Rar$DIa0.700\p_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67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C:\Users\Renton\AppData\Local\Temp\Rar$DIa0.893\p_0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03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C:\Users\Renton\AppData\Local\Temp\Rar$DIa0.071\p_0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16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 descr="C:\Users\Renton\AppData\Local\Temp\Rar$DIa0.163\p_0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0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Renton\AppData\Local\Temp\Rar$DIa0.937\p_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18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 descr="C:\Users\Renton\AppData\Local\Temp\Rar$DIa0.279\p_0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63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 descr="C:\Users\Renton\AppData\Local\Temp\Rar$DIa0.591\p_0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21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 descr="C:\Users\Renton\AppData\Local\Temp\Rar$DIa0.281\p_0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28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 descr="C:\Users\Renton\AppData\Local\Temp\Rar$DIa0.202\p_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42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64704"/>
            <a:ext cx="741682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59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 descr="C:\Users\Renton\AppData\Local\Temp\Rar$DIa0.290\p_0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79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2" name="Picture 2" descr="C:\Users\Renton\AppData\Local\Temp\Rar$DIa0.894\p_0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28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6" name="Picture 2" descr="C:\Users\Renton\AppData\Local\Temp\Rar$DIa0.585\p_0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87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C:\Users\Renton\AppData\Local\Temp\Rar$DIa1.252\p_0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68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4" name="Picture 2" descr="C:\Users\Renton\AppData\Local\Temp\Rar$DIa0.993\p_0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36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4818" name="Picture 2" descr="C:\Users\Renton\AppData\Local\Temp\Rar$DIa0.720\p_0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4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5842" name="Picture 2" descr="C:\Users\Renton\AppData\Local\Temp\Rar$DIa0.560\p_0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37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6866" name="Picture 2" descr="C:\Users\Renton\AppData\Local\Temp\Rar$DIa0.525\p_0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71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7890" name="Picture 2" descr="C:\Users\Renton\AppData\Local\Temp\Rar$DIa0.867\p_0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37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8914" name="Picture 2" descr="C:\Users\Renton\AppData\Local\Temp\Rar$DIa0.091\p_0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46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806489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629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9938" name="Picture 2" descr="C:\Users\Renton\AppData\Local\Temp\Rar$DIa0.533\p_0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5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Users\Renton\AppData\Local\Temp\Rar$DIa0.929\p_0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" y="0"/>
            <a:ext cx="9084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1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</a:rPr>
              <a:t>ИТОГ УРОКА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87618"/>
            <a:ext cx="773908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97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endParaRPr lang="ru-RU" sz="4400" b="1" dirty="0" smtClean="0">
              <a:solidFill>
                <a:srgbClr val="002060"/>
              </a:solidFill>
            </a:endParaRPr>
          </a:p>
          <a:p>
            <a:pPr marL="45720" indent="0" algn="ctr">
              <a:buNone/>
            </a:pPr>
            <a:r>
              <a:rPr lang="ru-RU" sz="4400" b="1" dirty="0" smtClean="0">
                <a:solidFill>
                  <a:srgbClr val="002060"/>
                </a:solidFill>
              </a:rPr>
              <a:t>Спасибо за внимание.</a:t>
            </a:r>
            <a:endParaRPr lang="ru-RU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8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80728"/>
            <a:ext cx="712879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08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772816"/>
            <a:ext cx="8568952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наш маленький народ, </a:t>
            </a:r>
            <a:endParaRPr lang="ru-RU" sz="4400" b="1" dirty="0" smtClean="0">
              <a:solidFill>
                <a:srgbClr val="1F497D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4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мир волшебный унесет.</a:t>
            </a:r>
            <a:endParaRPr lang="ru-RU" sz="4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Полный смеха, света, краски!    </a:t>
            </a:r>
            <a:endParaRPr lang="ru-RU" sz="4400" b="1" dirty="0" smtClean="0">
              <a:solidFill>
                <a:srgbClr val="1F497D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sz="44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rgbClr val="1F497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 зовется чудо </a:t>
            </a:r>
            <a:r>
              <a:rPr lang="ru-RU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сказка!</a:t>
            </a:r>
            <a:endParaRPr lang="ru-RU" sz="4400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328498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4516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260648"/>
            <a:ext cx="6400800" cy="1152128"/>
          </a:xfrm>
        </p:spPr>
        <p:txBody>
          <a:bodyPr>
            <a:normAutofit fontScale="92500" lnSpcReduction="10000"/>
          </a:bodyPr>
          <a:lstStyle/>
          <a:p>
            <a:pPr marL="4572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</a:rPr>
              <a:t>Сказочные правила и законы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4389"/>
            <a:ext cx="8640960" cy="5363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891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764704"/>
            <a:ext cx="8928992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ВОЛШЕБНЫЕ           БЫТОВЫЕ       СКАЗКИ О</a:t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smtClean="0">
                <a:solidFill>
                  <a:srgbClr val="002060"/>
                </a:solidFill>
              </a:rPr>
              <a:t>СКАЗКИ                    </a:t>
            </a:r>
            <a:r>
              <a:rPr lang="ru-RU" sz="2800" dirty="0" err="1" smtClean="0">
                <a:solidFill>
                  <a:srgbClr val="002060"/>
                </a:solidFill>
              </a:rPr>
              <a:t>СКАЗКИ</a:t>
            </a:r>
            <a:r>
              <a:rPr lang="ru-RU" sz="2800" dirty="0" smtClean="0">
                <a:solidFill>
                  <a:srgbClr val="002060"/>
                </a:solidFill>
              </a:rPr>
              <a:t>           ЖИВОТНЫХ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16632"/>
            <a:ext cx="6400800" cy="72008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</a:rPr>
              <a:t>Классификация сказок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2915816" cy="371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377" y="1983167"/>
            <a:ext cx="3200772" cy="371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564" y="1988840"/>
            <a:ext cx="3061940" cy="3716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67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448</TotalTime>
  <Words>230</Words>
  <Application>Microsoft Office PowerPoint</Application>
  <PresentationFormat>Экран (4:3)</PresentationFormat>
  <Paragraphs>44</Paragraphs>
  <Slides>53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53</vt:i4>
      </vt:variant>
    </vt:vector>
  </HeadingPairs>
  <TitlesOfParts>
    <vt:vector size="64" baseType="lpstr">
      <vt:lpstr>Arial</vt:lpstr>
      <vt:lpstr>Calibri</vt:lpstr>
      <vt:lpstr>Candara</vt:lpstr>
      <vt:lpstr>Century Schoolbook</vt:lpstr>
      <vt:lpstr>Georgia</vt:lpstr>
      <vt:lpstr>Symbol</vt:lpstr>
      <vt:lpstr>Times New Roman</vt:lpstr>
      <vt:lpstr>Trebuchet MS</vt:lpstr>
      <vt:lpstr>Воздушный поток</vt:lpstr>
      <vt:lpstr>Волна</vt:lpstr>
      <vt:lpstr>1_Волна</vt:lpstr>
      <vt:lpstr>Что за прелесть эти сказки! </vt:lpstr>
      <vt:lpstr>Презентация PowerPoint</vt:lpstr>
      <vt:lpstr>Лесенка успеха.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ВОЛШЕБНЫЕ           БЫТОВЫЕ       СКАЗКИ О  СКАЗКИ                    СКАЗКИ           ЖИВОТНЫХ</vt:lpstr>
      <vt:lpstr>СКАЗКИ</vt:lpstr>
      <vt:lpstr>1. Зачин  2.Основная часть  3. Концовка</vt:lpstr>
      <vt:lpstr>ЗАЧИН</vt:lpstr>
      <vt:lpstr>Презентация PowerPoint</vt:lpstr>
      <vt:lpstr>Концовка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за прелесть эти сказки!</dc:title>
  <dc:creator>Renton</dc:creator>
  <cp:lastModifiedBy>lilia</cp:lastModifiedBy>
  <cp:revision>39</cp:revision>
  <dcterms:created xsi:type="dcterms:W3CDTF">2014-05-21T14:18:10Z</dcterms:created>
  <dcterms:modified xsi:type="dcterms:W3CDTF">2018-04-11T04:30:20Z</dcterms:modified>
</cp:coreProperties>
</file>